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53"/>
  </p:notesMasterIdLst>
  <p:sldIdLst>
    <p:sldId id="256" r:id="rId2"/>
    <p:sldId id="328" r:id="rId3"/>
    <p:sldId id="335" r:id="rId4"/>
    <p:sldId id="331" r:id="rId5"/>
    <p:sldId id="333" r:id="rId6"/>
    <p:sldId id="334" r:id="rId7"/>
    <p:sldId id="308" r:id="rId8"/>
    <p:sldId id="324" r:id="rId9"/>
    <p:sldId id="319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23" r:id="rId18"/>
    <p:sldId id="307" r:id="rId19"/>
    <p:sldId id="303" r:id="rId20"/>
    <p:sldId id="287" r:id="rId21"/>
    <p:sldId id="288" r:id="rId22"/>
    <p:sldId id="305" r:id="rId23"/>
    <p:sldId id="292" r:id="rId24"/>
    <p:sldId id="294" r:id="rId25"/>
    <p:sldId id="290" r:id="rId26"/>
    <p:sldId id="296" r:id="rId27"/>
    <p:sldId id="298" r:id="rId28"/>
    <p:sldId id="299" r:id="rId29"/>
    <p:sldId id="302" r:id="rId30"/>
    <p:sldId id="286" r:id="rId31"/>
    <p:sldId id="326" r:id="rId32"/>
    <p:sldId id="275" r:id="rId33"/>
    <p:sldId id="276" r:id="rId34"/>
    <p:sldId id="277" r:id="rId35"/>
    <p:sldId id="278" r:id="rId36"/>
    <p:sldId id="282" r:id="rId37"/>
    <p:sldId id="281" r:id="rId38"/>
    <p:sldId id="279" r:id="rId39"/>
    <p:sldId id="280" r:id="rId40"/>
    <p:sldId id="327" r:id="rId41"/>
    <p:sldId id="272" r:id="rId42"/>
    <p:sldId id="257" r:id="rId43"/>
    <p:sldId id="258" r:id="rId44"/>
    <p:sldId id="260" r:id="rId45"/>
    <p:sldId id="273" r:id="rId46"/>
    <p:sldId id="261" r:id="rId47"/>
    <p:sldId id="263" r:id="rId48"/>
    <p:sldId id="264" r:id="rId49"/>
    <p:sldId id="265" r:id="rId50"/>
    <p:sldId id="267" r:id="rId51"/>
    <p:sldId id="268" r:id="rId5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A60690-2F03-479F-B1DB-312B486FAE0D}">
          <p14:sldIdLst>
            <p14:sldId id="256"/>
          </p14:sldIdLst>
        </p14:section>
        <p14:section name="Untitled Section" id="{A6740DF4-17C1-4A61-BD70-73819329F14D}">
          <p14:sldIdLst/>
        </p14:section>
        <p14:section name="ex05" id="{01AFAF58-7E6D-42DF-A1D0-99A3F14FDC34}">
          <p14:sldIdLst>
            <p14:sldId id="328"/>
            <p14:sldId id="335"/>
            <p14:sldId id="331"/>
            <p14:sldId id="333"/>
            <p14:sldId id="334"/>
          </p14:sldIdLst>
        </p14:section>
        <p14:section name="ex04" id="{198455E1-EE61-4FB6-9475-1CC9B5583D78}">
          <p14:sldIdLst>
            <p14:sldId id="308"/>
            <p14:sldId id="324"/>
            <p14:sldId id="319"/>
            <p14:sldId id="311"/>
            <p14:sldId id="312"/>
            <p14:sldId id="313"/>
            <p14:sldId id="314"/>
            <p14:sldId id="315"/>
            <p14:sldId id="316"/>
            <p14:sldId id="317"/>
            <p14:sldId id="323"/>
          </p14:sldIdLst>
        </p14:section>
        <p14:section name="ex03" id="{2F8862AD-E95C-4A11-9E11-C169A5673C0F}">
          <p14:sldIdLst>
            <p14:sldId id="307"/>
            <p14:sldId id="303"/>
            <p14:sldId id="287"/>
            <p14:sldId id="288"/>
            <p14:sldId id="305"/>
            <p14:sldId id="292"/>
            <p14:sldId id="294"/>
            <p14:sldId id="290"/>
            <p14:sldId id="296"/>
            <p14:sldId id="298"/>
            <p14:sldId id="299"/>
            <p14:sldId id="302"/>
            <p14:sldId id="286"/>
          </p14:sldIdLst>
        </p14:section>
        <p14:section name="ex02" id="{DF6FC865-10B5-4B52-8A47-8BFE1FF2F35B}">
          <p14:sldIdLst>
            <p14:sldId id="326"/>
            <p14:sldId id="275"/>
            <p14:sldId id="276"/>
            <p14:sldId id="277"/>
            <p14:sldId id="278"/>
            <p14:sldId id="282"/>
            <p14:sldId id="281"/>
            <p14:sldId id="279"/>
            <p14:sldId id="280"/>
          </p14:sldIdLst>
        </p14:section>
        <p14:section name="ex01" id="{46663426-B5FD-4696-8D93-64DC7A284E7A}">
          <p14:sldIdLst>
            <p14:sldId id="327"/>
            <p14:sldId id="272"/>
            <p14:sldId id="257"/>
            <p14:sldId id="258"/>
            <p14:sldId id="260"/>
            <p14:sldId id="273"/>
            <p14:sldId id="261"/>
            <p14:sldId id="263"/>
            <p14:sldId id="264"/>
            <p14:sldId id="26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2915" autoAdjust="0"/>
  </p:normalViewPr>
  <p:slideViewPr>
    <p:cSldViewPr snapToGrid="0">
      <p:cViewPr varScale="1">
        <p:scale>
          <a:sx n="88" d="100"/>
          <a:sy n="88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F61B1-6DA6-4D2E-A1E1-F8D7BF6E6148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07892-8F34-4E95-8799-6E441455CF3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442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64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72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550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73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19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969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379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000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568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5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268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C408-B707-4AD1-9019-CBC7A56463C9}" type="datetimeFigureOut">
              <a:rPr lang="cs-CZ" smtClean="0"/>
              <a:t>17.05.2021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191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rduino.cc/reference/en/language/functions/advanced-io/shiftou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bits-and-bytes/bitclea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assignment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digital-io/digitalread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link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swi170-web/" TargetMode="External"/><Relationship Id="rId2" Type="http://schemas.openxmlformats.org/officeDocument/2006/relationships/hyperlink" Target="https://fan1x.github.io/computer_system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hyperlink" Target="http://coliru.stacked-crooked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communication/seria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NSWI170 – </a:t>
            </a:r>
            <a:r>
              <a:rPr lang="cs-CZ" sz="6000" dirty="0" smtClean="0"/>
              <a:t>Počítačové systémy</a:t>
            </a:r>
            <a:endParaRPr lang="cs-CZ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Tomáš Faltín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45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individuální ovládání segmentů</a:t>
            </a:r>
          </a:p>
          <a:p>
            <a:r>
              <a:rPr lang="cs-CZ" dirty="0" smtClean="0"/>
              <a:t>glyph - svítící obrázek v jednom znaku</a:t>
            </a:r>
            <a:endParaRPr lang="cs-CZ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89880" y="3250873"/>
            <a:ext cx="5654040" cy="2926090"/>
            <a:chOff x="6189980" y="3250873"/>
            <a:chExt cx="5654040" cy="292609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189980" y="3482295"/>
              <a:ext cx="4831080" cy="1608531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9813290" y="4776751"/>
              <a:ext cx="916305" cy="31407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10369550" y="5247343"/>
              <a:ext cx="1474470" cy="612648"/>
            </a:xfrm>
            <a:prstGeom prst="wedgeEllipseCallout">
              <a:avLst>
                <a:gd name="adj1" fmla="val -40833"/>
                <a:gd name="adj2" fmla="val -7431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segment</a:t>
              </a:r>
              <a:endParaRPr lang="cs-CZ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459788" y="3250873"/>
              <a:ext cx="1207770" cy="20713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Oval Callout 12"/>
            <p:cNvSpPr/>
            <p:nvPr/>
          </p:nvSpPr>
          <p:spPr>
            <a:xfrm>
              <a:off x="8472170" y="5564315"/>
              <a:ext cx="1474470" cy="612648"/>
            </a:xfrm>
            <a:prstGeom prst="wedgeEllipseCallout">
              <a:avLst>
                <a:gd name="adj1" fmla="val -9825"/>
                <a:gd name="adj2" fmla="val -7680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znak</a:t>
              </a:r>
              <a:endParaRPr lang="cs-CZ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93012" y="481186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593012" y="4162532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94201" y="351319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Rounded Rectangle 16"/>
            <p:cNvSpPr/>
            <p:nvPr/>
          </p:nvSpPr>
          <p:spPr>
            <a:xfrm rot="16200000">
              <a:off x="7916423" y="4487199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Rounded Rectangle 18"/>
            <p:cNvSpPr/>
            <p:nvPr/>
          </p:nvSpPr>
          <p:spPr>
            <a:xfrm rot="16200000">
              <a:off x="7934794" y="3837864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1" name="Oval Callout 20"/>
            <p:cNvSpPr/>
            <p:nvPr/>
          </p:nvSpPr>
          <p:spPr>
            <a:xfrm>
              <a:off x="6914357" y="5289923"/>
              <a:ext cx="1474470" cy="612648"/>
            </a:xfrm>
            <a:prstGeom prst="wedgeEllipseCallout">
              <a:avLst>
                <a:gd name="adj1" fmla="val 18599"/>
                <a:gd name="adj2" fmla="val -107898"/>
              </a:avLst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glyph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15211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Vytvoření glyphu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Kódování v 1 bytu (8 bitů)</a:t>
            </a:r>
          </a:p>
          <a:p>
            <a:r>
              <a:rPr lang="cs-CZ" dirty="0" smtClean="0"/>
              <a:t>Každý 1 bit odpovídá 1 segmentu</a:t>
            </a:r>
          </a:p>
          <a:p>
            <a:pPr lvl="1"/>
            <a:r>
              <a:rPr lang="cs-CZ" dirty="0" smtClean="0"/>
              <a:t>Kódování segmentů</a:t>
            </a:r>
          </a:p>
          <a:p>
            <a:r>
              <a:rPr lang="cs-CZ" dirty="0"/>
              <a:t>Inverzní logika</a:t>
            </a:r>
          </a:p>
          <a:p>
            <a:pPr lvl="1"/>
            <a:r>
              <a:rPr lang="cs-CZ" dirty="0"/>
              <a:t>LED ON = 0</a:t>
            </a:r>
          </a:p>
          <a:p>
            <a:pPr lvl="1"/>
            <a:r>
              <a:rPr lang="cs-CZ" dirty="0"/>
              <a:t>LED OFF = </a:t>
            </a:r>
            <a:r>
              <a:rPr lang="cs-CZ" dirty="0" smtClean="0"/>
              <a:t>1</a:t>
            </a:r>
          </a:p>
          <a:p>
            <a:r>
              <a:rPr lang="cs-CZ" dirty="0" smtClean="0"/>
              <a:t>Příklad: Glyph „3“</a:t>
            </a:r>
            <a:endParaRPr lang="cs-CZ" dirty="0"/>
          </a:p>
        </p:txBody>
      </p:sp>
      <p:grpSp>
        <p:nvGrpSpPr>
          <p:cNvPr id="15" name="Group 14"/>
          <p:cNvGrpSpPr/>
          <p:nvPr/>
        </p:nvGrpSpPr>
        <p:grpSpPr>
          <a:xfrm>
            <a:off x="8858250" y="3386138"/>
            <a:ext cx="2095500" cy="2790825"/>
            <a:chOff x="8604250" y="2605881"/>
            <a:chExt cx="2095500" cy="27908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250" y="2605881"/>
              <a:ext cx="2095500" cy="2790825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9831385" y="4072729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Oval 6"/>
            <p:cNvSpPr/>
            <p:nvPr/>
          </p:nvSpPr>
          <p:spPr>
            <a:xfrm>
              <a:off x="9852024" y="2946400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9284495" y="2370932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9256714" y="350956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9256714" y="463272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90180"/>
              </p:ext>
            </p:extLst>
          </p:nvPr>
        </p:nvGraphicFramePr>
        <p:xfrm>
          <a:off x="4290020" y="2830349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58382"/>
              </p:ext>
            </p:extLst>
          </p:nvPr>
        </p:nvGraphicFramePr>
        <p:xfrm>
          <a:off x="1504254" y="5269706"/>
          <a:ext cx="4788000" cy="731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67464291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99954798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60304575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788038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066085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0811886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71739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6778809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6608435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segment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7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56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8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Výběr znaku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Opět pomocí bitů</a:t>
            </a:r>
          </a:p>
          <a:p>
            <a:r>
              <a:rPr lang="cs-CZ" dirty="0" smtClean="0"/>
              <a:t>1 bit odpovídá jednomu znaku</a:t>
            </a:r>
          </a:p>
          <a:p>
            <a:pPr lvl="1"/>
            <a:r>
              <a:rPr lang="cs-CZ" dirty="0" smtClean="0"/>
              <a:t>Použity jen bity 0-3 (ostatní nezajímavé)</a:t>
            </a:r>
          </a:p>
          <a:p>
            <a:r>
              <a:rPr lang="cs-CZ" dirty="0" smtClean="0"/>
              <a:t>Kódování</a:t>
            </a:r>
          </a:p>
          <a:p>
            <a:r>
              <a:rPr lang="cs-CZ" dirty="0" smtClean="0"/>
              <a:t>Příklad: aktivuj znaky A, C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628976" y="3247753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850908" y="3828550"/>
            <a:ext cx="4323984" cy="1878855"/>
            <a:chOff x="5419948" y="478413"/>
            <a:chExt cx="4323984" cy="1878855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2" name="Oval 11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88248" y="621493"/>
            <a:ext cx="4323984" cy="1878856"/>
            <a:chOff x="5419948" y="478412"/>
            <a:chExt cx="4323984" cy="1878856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487660" y="478414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645244" y="478412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326140" y="4397137"/>
          <a:ext cx="3989512" cy="7416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934971891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znak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7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6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Kódování bytu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1 byte = 8bitů</a:t>
            </a:r>
          </a:p>
          <a:p>
            <a:r>
              <a:rPr lang="cs-CZ" dirty="0" smtClean="0"/>
              <a:t>Zápisy</a:t>
            </a:r>
          </a:p>
          <a:p>
            <a:pPr lvl="1"/>
            <a:r>
              <a:rPr lang="cs-CZ" dirty="0" smtClean="0"/>
              <a:t>Binárně: 0b01101010</a:t>
            </a:r>
          </a:p>
          <a:p>
            <a:pPr lvl="1"/>
            <a:r>
              <a:rPr lang="cs-CZ" dirty="0" smtClean="0"/>
              <a:t>Hexadecimálně: 0x6A</a:t>
            </a: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08202" y="3856566"/>
          <a:ext cx="4212000" cy="11125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6246515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621299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3659463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934027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753981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413891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8213436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7127194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4948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index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4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bin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2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hex</a:t>
                      </a:r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61055"/>
                  </a:ext>
                </a:extLst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6752002" y="2906606"/>
            <a:ext cx="3573098" cy="1463886"/>
          </a:xfrm>
          <a:prstGeom prst="wedgeEllipseCallout">
            <a:avLst>
              <a:gd name="adj1" fmla="val -75000"/>
              <a:gd name="adj2" fmla="val 79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 bin</a:t>
            </a:r>
            <a:r>
              <a:rPr lang="cs-CZ" dirty="0" smtClean="0"/>
              <a:t>ární čísla odpovídají 1 hexa (2^4 = 16)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869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Pomocí posuvného registru</a:t>
            </a:r>
          </a:p>
          <a:p>
            <a:r>
              <a:rPr lang="cs-CZ" dirty="0" smtClean="0"/>
              <a:t>K ovládání slouží 3 piny</a:t>
            </a:r>
          </a:p>
          <a:p>
            <a:pPr lvl="1"/>
            <a:r>
              <a:rPr lang="cs-CZ" dirty="0" smtClean="0"/>
              <a:t>latch</a:t>
            </a:r>
            <a:r>
              <a:rPr lang="en-US" dirty="0" smtClean="0"/>
              <a:t>_pin: </a:t>
            </a:r>
            <a:r>
              <a:rPr lang="cs-CZ" dirty="0" smtClean="0"/>
              <a:t>signalizace začátku/konce</a:t>
            </a:r>
          </a:p>
          <a:p>
            <a:pPr lvl="1"/>
            <a:r>
              <a:rPr lang="cs-CZ" dirty="0" smtClean="0"/>
              <a:t>clock</a:t>
            </a:r>
            <a:r>
              <a:rPr lang="en-US" dirty="0" smtClean="0"/>
              <a:t>_pin, </a:t>
            </a:r>
            <a:r>
              <a:rPr lang="en-US" dirty="0" err="1" smtClean="0"/>
              <a:t>data_pin</a:t>
            </a:r>
            <a:r>
              <a:rPr lang="en-US" dirty="0" smtClean="0"/>
              <a:t>: </a:t>
            </a:r>
            <a:r>
              <a:rPr lang="cs-CZ" dirty="0" smtClean="0"/>
              <a:t>použity k posílání</a:t>
            </a:r>
          </a:p>
          <a:p>
            <a:r>
              <a:rPr lang="en-US" dirty="0" err="1" smtClean="0"/>
              <a:t>Inicializace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</a:t>
            </a:r>
            <a:r>
              <a:rPr lang="en-US" dirty="0" smtClean="0">
                <a:latin typeface="Consolas" panose="020B0609020204030204" pitchFamily="49" charset="0"/>
              </a:rPr>
              <a:t>*_pin, OUTPUT)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4631560"/>
            <a:ext cx="4921847" cy="16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void </a:t>
            </a:r>
            <a:r>
              <a:rPr lang="en-US" sz="1800" dirty="0" err="1" smtClean="0">
                <a:latin typeface="Consolas" panose="020B0609020204030204" pitchFamily="49" charset="0"/>
              </a:rPr>
              <a:t>write_glyph</a:t>
            </a:r>
            <a:r>
              <a:rPr lang="en-US" sz="1800" dirty="0" smtClean="0">
                <a:latin typeface="Consolas" panose="020B0609020204030204" pitchFamily="49" charset="0"/>
              </a:rPr>
              <a:t>(byte glyph, byte position) 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 smtClean="0">
                <a:latin typeface="Consolas" panose="020B0609020204030204" pitchFamily="49" charset="0"/>
              </a:rPr>
              <a:t>, LOW); // </a:t>
            </a:r>
            <a:r>
              <a:rPr lang="cs-CZ" sz="1800" dirty="0" smtClean="0">
                <a:latin typeface="Consolas" panose="020B0609020204030204" pitchFamily="49" charset="0"/>
              </a:rPr>
              <a:t>zavřít - začátek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glyph</a:t>
            </a:r>
            <a:r>
              <a:rPr lang="en-US" sz="1800" dirty="0" smtClean="0">
                <a:latin typeface="Consolas" panose="020B0609020204030204" pitchFamily="49" charset="0"/>
              </a:rPr>
              <a:t>); // </a:t>
            </a:r>
            <a:r>
              <a:rPr lang="cs-CZ" sz="1800" dirty="0" smtClean="0">
                <a:latin typeface="Consolas" panose="020B0609020204030204" pitchFamily="49" charset="0"/>
              </a:rPr>
              <a:t>pošli glyph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position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pošli pozice znaků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>
                <a:latin typeface="Consolas" panose="020B0609020204030204" pitchFamily="49" charset="0"/>
              </a:rPr>
              <a:t>, HIGH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otevřít - konec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endParaRPr lang="cs-CZ" sz="1800" dirty="0" smtClean="0">
              <a:latin typeface="Consolas" panose="020B0609020204030204" pitchFamily="49" charset="0"/>
            </a:endParaRPr>
          </a:p>
          <a:p>
            <a:r>
              <a:rPr lang="cs-CZ" sz="2400" dirty="0" smtClean="0">
                <a:latin typeface="Consolas" panose="020B0609020204030204" pitchFamily="49" charset="0"/>
              </a:rPr>
              <a:t>shiftOut(dataPin</a:t>
            </a:r>
            <a:r>
              <a:rPr lang="cs-CZ" sz="2400" dirty="0">
                <a:latin typeface="Consolas" panose="020B0609020204030204" pitchFamily="49" charset="0"/>
              </a:rPr>
              <a:t>, clockPin, bitOrder, </a:t>
            </a:r>
            <a:r>
              <a:rPr lang="cs-CZ" sz="2400" dirty="0" smtClean="0">
                <a:latin typeface="Consolas" panose="020B0609020204030204" pitchFamily="49" charset="0"/>
              </a:rPr>
              <a:t>value)</a:t>
            </a:r>
          </a:p>
          <a:p>
            <a:pPr lvl="1"/>
            <a:r>
              <a:rPr lang="cs-CZ" sz="2000" dirty="0">
                <a:hlinkClick r:id="rId2"/>
              </a:rPr>
              <a:t>https://www.arduino.cc/reference/en/language/functions/advanced-io/shiftout</a:t>
            </a:r>
            <a:r>
              <a:rPr lang="cs-CZ" sz="2000" dirty="0" smtClean="0">
                <a:hlinkClick r:id="rId2"/>
              </a:rPr>
              <a:t>/</a:t>
            </a:r>
            <a:endParaRPr lang="cs-CZ" sz="2000" dirty="0" smtClean="0"/>
          </a:p>
          <a:p>
            <a:pPr lvl="1"/>
            <a:r>
              <a:rPr lang="cs-CZ" sz="2000" dirty="0" smtClean="0"/>
              <a:t>bitOrder</a:t>
            </a:r>
            <a:r>
              <a:rPr lang="cs-CZ" sz="1800" dirty="0" smtClean="0"/>
              <a:t>: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</a:rPr>
              <a:t>MSBFIRST/LSBFIRST </a:t>
            </a:r>
            <a:r>
              <a:rPr lang="cs-CZ" sz="2000" dirty="0"/>
              <a:t>(most/least significant bit first</a:t>
            </a:r>
            <a:r>
              <a:rPr lang="cs-CZ" sz="2000" dirty="0" smtClean="0"/>
              <a:t>)</a:t>
            </a:r>
          </a:p>
          <a:p>
            <a:pPr lvl="1"/>
            <a:r>
              <a:rPr lang="cs-CZ" sz="2000" dirty="0" smtClean="0"/>
              <a:t>Přiklad:</a:t>
            </a:r>
            <a:endParaRPr lang="cs-CZ" sz="1600" dirty="0"/>
          </a:p>
          <a:p>
            <a:pPr lvl="1"/>
            <a:endParaRPr lang="cs-CZ" sz="2000" dirty="0" smtClean="0">
              <a:latin typeface="Consolas" panose="020B06090202040302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20219" y="5482926"/>
            <a:ext cx="1905000" cy="7572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 smtClean="0"/>
              <a:t>0b11001010</a:t>
            </a:r>
            <a:endParaRPr lang="cs-CZ" sz="2400" dirty="0"/>
          </a:p>
        </p:txBody>
      </p:sp>
      <p:sp>
        <p:nvSpPr>
          <p:cNvPr id="8" name="Oval Callout 7"/>
          <p:cNvSpPr/>
          <p:nvPr/>
        </p:nvSpPr>
        <p:spPr>
          <a:xfrm>
            <a:off x="16123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MSB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26918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LSB</a:t>
            </a:r>
            <a:endParaRPr lang="cs-CZ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46094"/>
            <a:ext cx="4000552" cy="13658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41879" y="486313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01010011</a:t>
            </a:r>
            <a:endParaRPr lang="cs-CZ" dirty="0"/>
          </a:p>
        </p:txBody>
      </p:sp>
      <p:sp>
        <p:nvSpPr>
          <p:cNvPr id="13" name="Right Arrow 12"/>
          <p:cNvSpPr/>
          <p:nvPr/>
        </p:nvSpPr>
        <p:spPr>
          <a:xfrm>
            <a:off x="3741880" y="576024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11001010</a:t>
            </a:r>
            <a:endParaRPr lang="cs-CZ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5637149"/>
            <a:ext cx="101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LSBFIRST</a:t>
            </a:r>
            <a:endParaRPr lang="cs-CZ" dirty="0"/>
          </a:p>
        </p:txBody>
      </p:sp>
      <p:sp>
        <p:nvSpPr>
          <p:cNvPr id="16" name="TextBox 15"/>
          <p:cNvSpPr txBox="1"/>
          <p:nvPr/>
        </p:nvSpPr>
        <p:spPr>
          <a:xfrm>
            <a:off x="4179407" y="4744070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MSBFIRST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51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Užitečné funkce pro práci s bity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bit, bitClear, bitSet, ....</a:t>
            </a:r>
          </a:p>
          <a:p>
            <a:pPr lvl="1"/>
            <a:r>
              <a:rPr lang="cs-CZ" dirty="0">
                <a:hlinkClick r:id="rId2"/>
              </a:rPr>
              <a:t>https://www.arduino.cc/reference/en/language/functions/bits-and-bytes/bitclear</a:t>
            </a:r>
            <a:r>
              <a:rPr lang="cs-CZ" dirty="0" smtClean="0">
                <a:hlinkClick r:id="rId2"/>
              </a:rPr>
              <a:t>/</a:t>
            </a:r>
            <a:endParaRPr lang="cs-CZ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&amp;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and, |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or, ^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err="1" smtClean="0">
                <a:latin typeface="Consolas" panose="020B0609020204030204" pitchFamily="49" charset="0"/>
              </a:rPr>
              <a:t>xor</a:t>
            </a:r>
            <a:r>
              <a:rPr lang="en-US" dirty="0" smtClean="0">
                <a:latin typeface="Consolas" panose="020B0609020204030204" pitchFamily="49" charset="0"/>
              </a:rPr>
              <a:t>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0xF5 &amp; 0xF3 == 0xF1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&gt;&gt; (</a:t>
            </a:r>
            <a:r>
              <a:rPr lang="en-US" i="1" dirty="0" smtClean="0">
                <a:latin typeface="Consolas" panose="020B0609020204030204" pitchFamily="49" charset="0"/>
              </a:rPr>
              <a:t>shift right</a:t>
            </a:r>
            <a:r>
              <a:rPr lang="en-US" dirty="0" smtClean="0">
                <a:latin typeface="Consolas" panose="020B0609020204030204" pitchFamily="49" charset="0"/>
              </a:rPr>
              <a:t>), &lt;&lt; (</a:t>
            </a:r>
            <a:r>
              <a:rPr lang="en-US" i="1" dirty="0" smtClean="0">
                <a:latin typeface="Consolas" panose="020B0609020204030204" pitchFamily="49" charset="0"/>
              </a:rPr>
              <a:t>shift left</a:t>
            </a:r>
            <a:r>
              <a:rPr lang="en-US" dirty="0" smtClean="0">
                <a:latin typeface="Consolas" panose="020B0609020204030204" pitchFamily="49" charset="0"/>
              </a:rPr>
              <a:t>),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1 &lt;&lt; 2 == 4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Zku</a:t>
            </a:r>
            <a:r>
              <a:rPr lang="en-US" dirty="0" smtClean="0"/>
              <a:t>s</a:t>
            </a:r>
            <a:r>
              <a:rPr lang="cs-CZ" dirty="0" smtClean="0"/>
              <a:t> </a:t>
            </a:r>
            <a:r>
              <a:rPr lang="cs-CZ" dirty="0" smtClean="0">
                <a:latin typeface="Consolas" panose="020B0609020204030204" pitchFamily="49" charset="0"/>
              </a:rPr>
              <a:t>Serial.println()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</a:t>
            </a:r>
            <a:r>
              <a:rPr lang="cs-CZ" dirty="0" smtClean="0"/>
              <a:t>unkc</a:t>
            </a:r>
            <a:r>
              <a:rPr lang="en-US" dirty="0" smtClean="0"/>
              <a:t>e</a:t>
            </a:r>
            <a:r>
              <a:rPr lang="cs-CZ" dirty="0" smtClean="0"/>
              <a:t> na zápis glyphu – </a:t>
            </a:r>
            <a:r>
              <a:rPr lang="cs-CZ" dirty="0" smtClean="0">
                <a:latin typeface="Consolas" panose="020B0609020204030204" pitchFamily="49" charset="0"/>
              </a:rPr>
              <a:t>write_glyph()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</a:t>
            </a:r>
            <a:r>
              <a:rPr lang="cs-CZ" dirty="0" smtClean="0"/>
              <a:t>apsat číslo pomocí </a:t>
            </a:r>
            <a:r>
              <a:rPr lang="cs-CZ" dirty="0" smtClean="0">
                <a:latin typeface="Consolas" panose="020B0609020204030204" pitchFamily="49" charset="0"/>
              </a:rPr>
              <a:t>MSBFIRST</a:t>
            </a:r>
            <a:r>
              <a:rPr lang="cs-CZ" dirty="0" smtClean="0"/>
              <a:t> a </a:t>
            </a:r>
            <a:r>
              <a:rPr lang="cs-CZ" dirty="0" smtClean="0">
                <a:latin typeface="Consolas" panose="020B0609020204030204" pitchFamily="49" charset="0"/>
              </a:rPr>
              <a:t>LSBFIRST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Funkci, která zobrazí libovolné číslo na displeji (DÚ)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85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7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DU1 &amp; DU2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3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Základní typy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cs-CZ" dirty="0" smtClean="0"/>
              <a:t>říznaky – </a:t>
            </a:r>
            <a:r>
              <a:rPr lang="cs-CZ" dirty="0" smtClean="0">
                <a:latin typeface="Consolas" panose="020B0609020204030204" pitchFamily="49" charset="0"/>
              </a:rPr>
              <a:t>bool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Čísla</a:t>
            </a:r>
          </a:p>
          <a:p>
            <a:pPr lvl="1"/>
            <a:r>
              <a:rPr lang="cs-CZ" dirty="0" smtClean="0"/>
              <a:t>Znaménková – </a:t>
            </a:r>
            <a:r>
              <a:rPr lang="cs-CZ" dirty="0" smtClean="0">
                <a:latin typeface="Consolas" panose="020B0609020204030204" pitchFamily="49" charset="0"/>
              </a:rPr>
              <a:t>int, float, double</a:t>
            </a:r>
          </a:p>
          <a:p>
            <a:pPr lvl="1"/>
            <a:r>
              <a:rPr lang="cs-CZ" dirty="0" smtClean="0"/>
              <a:t>Nezáporná – </a:t>
            </a:r>
            <a:r>
              <a:rPr lang="cs-CZ" dirty="0" smtClean="0">
                <a:latin typeface="Consolas" panose="020B0609020204030204" pitchFamily="49" charset="0"/>
              </a:rPr>
              <a:t>unsigned (int), size_t</a:t>
            </a:r>
          </a:p>
          <a:p>
            <a:r>
              <a:rPr lang="cs-CZ" dirty="0" smtClean="0"/>
              <a:t>Znaky – </a:t>
            </a:r>
            <a:r>
              <a:rPr lang="cs-CZ" dirty="0" smtClean="0">
                <a:latin typeface="Consolas" panose="020B0609020204030204" pitchFamily="49" charset="0"/>
              </a:rPr>
              <a:t>char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V</a:t>
            </a:r>
            <a:r>
              <a:rPr lang="cs-CZ" dirty="0" smtClean="0"/>
              <a:t>ýčtové typy</a:t>
            </a:r>
            <a:r>
              <a:rPr lang="en-US" dirty="0" smtClean="0"/>
              <a:t> – </a:t>
            </a:r>
            <a:r>
              <a:rPr lang="en-US" dirty="0" err="1" smtClean="0">
                <a:latin typeface="Consolas" panose="020B0609020204030204" pitchFamily="49" charset="0"/>
              </a:rPr>
              <a:t>enum</a:t>
            </a:r>
            <a:r>
              <a:rPr lang="en-US" dirty="0" smtClean="0">
                <a:latin typeface="Consolas" panose="020B0609020204030204" pitchFamily="49" charset="0"/>
              </a:rPr>
              <a:t> class </a:t>
            </a:r>
            <a:r>
              <a:rPr lang="en-US" dirty="0" smtClean="0"/>
              <a:t>(</a:t>
            </a:r>
            <a:r>
              <a:rPr lang="cs-CZ" dirty="0" smtClean="0"/>
              <a:t>jindy)</a:t>
            </a:r>
            <a:endParaRPr lang="en-US" dirty="0" smtClean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cs-CZ" dirty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Pole v</a:t>
            </a:r>
            <a:r>
              <a:rPr lang="cs-CZ" dirty="0" smtClean="0"/>
              <a:t>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leds</a:t>
            </a:r>
            <a:r>
              <a:rPr lang="en-US" sz="2400" dirty="0">
                <a:latin typeface="Consolas" panose="020B0609020204030204" pitchFamily="49" charset="0"/>
              </a:rPr>
              <a:t>[] = { led1, led2,</a:t>
            </a:r>
            <a:r>
              <a:rPr lang="cs-CZ" sz="2400" dirty="0">
                <a:latin typeface="Consolas" panose="020B0609020204030204" pitchFamily="49" charset="0"/>
              </a:rPr>
              <a:t> led3, led4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leds_size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) /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[0]);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void print(</a:t>
            </a:r>
            <a:r>
              <a:rPr lang="en-US" sz="2400" dirty="0" err="1" smtClean="0"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array[],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for(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= 0;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&lt;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; ++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</a:rPr>
              <a:t>(“ %d”, array[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US" sz="24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800" b="1" dirty="0" smtClean="0">
                <a:latin typeface="Consolas" panose="020B0609020204030204" pitchFamily="49" charset="0"/>
              </a:rPr>
              <a:t>struct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S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value;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</a:t>
            </a:r>
            <a:r>
              <a:rPr lang="en-US" sz="1800" dirty="0">
                <a:latin typeface="Consolas" panose="020B0609020204030204" pitchFamily="49" charset="0"/>
              </a:rPr>
              <a:t>() { // </a:t>
            </a:r>
            <a:r>
              <a:rPr lang="en-US" sz="1800" dirty="0" err="1">
                <a:latin typeface="Consolas" panose="020B0609020204030204" pitchFamily="49" charset="0"/>
              </a:rPr>
              <a:t>ctor</a:t>
            </a:r>
            <a:r>
              <a:rPr lang="en-US" sz="1800" dirty="0">
                <a:latin typeface="Consolas" panose="020B0609020204030204" pitchFamily="49" charset="0"/>
              </a:rPr>
              <a:t> - </a:t>
            </a:r>
            <a:r>
              <a:rPr lang="en-US" sz="1800" b="1" dirty="0">
                <a:latin typeface="Consolas" panose="020B0609020204030204" pitchFamily="49" charset="0"/>
              </a:rPr>
              <a:t>simple </a:t>
            </a:r>
            <a:r>
              <a:rPr lang="en-US" sz="1800" dirty="0" err="1">
                <a:latin typeface="Consolas" panose="020B0609020204030204" pitchFamily="49" charset="0"/>
              </a:rPr>
              <a:t>init</a:t>
            </a:r>
            <a:r>
              <a:rPr lang="en-US" sz="1800" dirty="0">
                <a:latin typeface="Consolas" panose="020B0609020204030204" pitchFamily="49" charset="0"/>
              </a:rPr>
              <a:t> of </a:t>
            </a:r>
            <a:r>
              <a:rPr lang="en-US" sz="1800" b="1" dirty="0">
                <a:latin typeface="Consolas" panose="020B0609020204030204" pitchFamily="49" charset="0"/>
              </a:rPr>
              <a:t>all </a:t>
            </a:r>
            <a:r>
              <a:rPr lang="en-US" sz="1800" dirty="0">
                <a:latin typeface="Consolas" panose="020B0609020204030204" pitchFamily="49" charset="0"/>
              </a:rPr>
              <a:t>attributes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value </a:t>
            </a:r>
            <a:r>
              <a:rPr lang="en-US" sz="1800" dirty="0">
                <a:latin typeface="Consolas" panose="020B0609020204030204" pitchFamily="49" charset="0"/>
              </a:rPr>
              <a:t>= 0;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}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S(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value_init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  value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value_init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}</a:t>
            </a:r>
            <a:r>
              <a:rPr lang="en-US" sz="1800" dirty="0">
                <a:latin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get_value</a:t>
            </a:r>
            <a:r>
              <a:rPr lang="en-US" sz="1800" dirty="0" smtClean="0">
                <a:latin typeface="Consolas" panose="020B0609020204030204" pitchFamily="49" charset="0"/>
              </a:rPr>
              <a:t>() { return value; }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 s1; S s2(10);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s1.attribute = 10;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err="1" smtClean="0">
                <a:latin typeface="Consolas" panose="020B0609020204030204" pitchFamily="49" charset="0"/>
              </a:rPr>
              <a:t>s.get_value</a:t>
            </a:r>
            <a:r>
              <a:rPr lang="en-US" sz="1800" dirty="0" smtClean="0">
                <a:latin typeface="Consolas" panose="020B0609020204030204" pitchFamily="49" charset="0"/>
              </a:rPr>
              <a:t>();</a:t>
            </a:r>
            <a:endParaRPr lang="cs-CZ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5006546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struct</a:t>
            </a:r>
            <a:r>
              <a:rPr lang="en-US" sz="1200" dirty="0">
                <a:latin typeface="Consolas" panose="020B0609020204030204" pitchFamily="49" charset="0"/>
              </a:rPr>
              <a:t> Led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turn_on_time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bool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Led(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>
                <a:latin typeface="Consolas" panose="020B0609020204030204" pitchFamily="49" charset="0"/>
              </a:rPr>
              <a:t>) { // </a:t>
            </a:r>
            <a:r>
              <a:rPr lang="en-US" sz="1200" dirty="0" err="1">
                <a:latin typeface="Consolas" panose="020B0609020204030204" pitchFamily="49" charset="0"/>
              </a:rPr>
              <a:t>ctor</a:t>
            </a:r>
            <a:r>
              <a:rPr lang="en-US" sz="1200" dirty="0">
                <a:latin typeface="Consolas" panose="020B0609020204030204" pitchFamily="49" charset="0"/>
              </a:rPr>
              <a:t> – simple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r>
              <a:rPr lang="en-US" sz="1200" dirty="0">
                <a:latin typeface="Consolas" panose="020B0609020204030204" pitchFamily="49" charset="0"/>
              </a:rPr>
              <a:t> of data </a:t>
            </a:r>
            <a:r>
              <a:rPr lang="en-US" sz="1200" dirty="0" smtClean="0">
                <a:latin typeface="Consolas" panose="020B0609020204030204" pitchFamily="49" charset="0"/>
              </a:rPr>
              <a:t>props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pin =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setup()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pinMode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leds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], OUTPUT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(!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true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now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OFF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endParaRPr lang="cs-CZ" sz="12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98508" y="295467"/>
            <a:ext cx="5006546" cy="6451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 smtClean="0">
                <a:latin typeface="Consolas" panose="020B0609020204030204" pitchFamily="49" charset="0"/>
              </a:rPr>
              <a:t>struct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Led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[] </a:t>
            </a:r>
            <a:r>
              <a:rPr lang="en-US" sz="1200" dirty="0">
                <a:latin typeface="Consolas" panose="020B0609020204030204" pitchFamily="49" charset="0"/>
              </a:rPr>
              <a:t>= {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latin typeface="Consolas" panose="020B0609020204030204" pitchFamily="49" charset="0"/>
              </a:rPr>
              <a:t>Led(led1_pin),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Led(led2_pin),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Led(led3_pin</a:t>
            </a:r>
            <a:r>
              <a:rPr lang="en-US" sz="1200" dirty="0">
                <a:latin typeface="Consolas" panose="020B0609020204030204" pitchFamily="49" charset="0"/>
              </a:rPr>
              <a:t>),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Led(led4_pin),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};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size()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return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) /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[0]);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for(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= 0;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&lt; size(); ++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].setup();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turn_on_next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turn_on_all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show_binary_number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number)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r>
              <a:rPr lang="cs-CZ" sz="1200" dirty="0" smtClean="0">
                <a:latin typeface="Consolas" panose="020B0609020204030204" pitchFamily="49" charset="0"/>
              </a:rPr>
              <a:t/>
            </a:r>
            <a:br>
              <a:rPr lang="cs-CZ" sz="1200" dirty="0" smtClean="0">
                <a:latin typeface="Consolas" panose="020B0609020204030204" pitchFamily="49" charset="0"/>
              </a:rPr>
            </a:br>
            <a:r>
              <a:rPr lang="cs-CZ" sz="1200" dirty="0" smtClean="0">
                <a:latin typeface="Consolas" panose="020B0609020204030204" pitchFamily="49" charset="0"/>
              </a:rPr>
              <a:t>constexpr siz</a:t>
            </a:r>
            <a:r>
              <a:rPr lang="en-US" sz="1200" dirty="0" err="1" smtClean="0">
                <a:latin typeface="Consolas" panose="020B0609020204030204" pitchFamily="49" charset="0"/>
              </a:rPr>
              <a:t>e_t</a:t>
            </a:r>
            <a:r>
              <a:rPr lang="en-US" sz="1200" dirty="0" smtClean="0">
                <a:latin typeface="Consolas" panose="020B0609020204030204" pitchFamily="49" charset="0"/>
              </a:rPr>
              <a:t> TIMEOUT_MS = 1000;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leds.setup</a:t>
            </a:r>
            <a:r>
              <a:rPr lang="en-US" sz="1200" dirty="0" smtClean="0">
                <a:latin typeface="Consolas" panose="020B0609020204030204" pitchFamily="49" charset="0"/>
              </a:rPr>
              <a:t>(); 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if (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+ TIMEOUT_MS &gt;= now())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leds.turn_on_next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Funkce</a:t>
            </a:r>
            <a:r>
              <a:rPr lang="en-US" dirty="0" smtClean="0"/>
              <a:t> - v</a:t>
            </a:r>
            <a:r>
              <a:rPr lang="cs-CZ" dirty="0" smtClean="0"/>
              <a:t>ýstupní parametry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773" y="1688500"/>
            <a:ext cx="6450227" cy="47733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assert(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&gt; 0);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max = array[0];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for(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smtClean="0">
                <a:latin typeface="Consolas" panose="020B0609020204030204" pitchFamily="49" charset="0"/>
              </a:rPr>
              <a:t>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latin typeface="Consolas" panose="020B0609020204030204" pitchFamily="49" charset="0"/>
              </a:rPr>
              <a:t>if (array[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 &gt; max)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  max = 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}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max;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get_max_index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&amp;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if 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== 0)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return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for(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if (array[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 &gt; </a:t>
            </a:r>
            <a:r>
              <a:rPr lang="en-US" sz="1600" dirty="0" smtClean="0">
                <a:latin typeface="Consolas" panose="020B0609020204030204" pitchFamily="49" charset="0"/>
              </a:rPr>
              <a:t>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])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;      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 = 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4310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smtClean="0"/>
              <a:t>žádný – </a:t>
            </a:r>
            <a:r>
              <a:rPr lang="cs-CZ" sz="2400" dirty="0" smtClean="0">
                <a:latin typeface="Consolas" panose="020B0609020204030204" pitchFamily="49" charset="0"/>
              </a:rPr>
              <a:t>void</a:t>
            </a:r>
          </a:p>
          <a:p>
            <a:r>
              <a:rPr lang="cs-CZ" sz="2400" dirty="0" smtClean="0"/>
              <a:t>jeden – </a:t>
            </a:r>
            <a:r>
              <a:rPr lang="cs-CZ" sz="2400" dirty="0" smtClean="0">
                <a:latin typeface="Consolas" panose="020B0609020204030204" pitchFamily="49" charset="0"/>
              </a:rPr>
              <a:t>return XYZ</a:t>
            </a:r>
          </a:p>
          <a:p>
            <a:r>
              <a:rPr lang="cs-CZ" sz="2400" dirty="0" smtClean="0"/>
              <a:t>více - </a:t>
            </a:r>
            <a:r>
              <a:rPr lang="cs-CZ" sz="2400" dirty="0" smtClean="0">
                <a:latin typeface="Consolas" panose="020B0609020204030204" pitchFamily="49" charset="0"/>
              </a:rPr>
              <a:t>&amp;</a:t>
            </a:r>
            <a:r>
              <a:rPr lang="cs-CZ" sz="2400" dirty="0" smtClean="0"/>
              <a:t> (reference)</a:t>
            </a:r>
          </a:p>
          <a:p>
            <a:pPr lvl="1"/>
            <a:r>
              <a:rPr lang="cs-CZ" sz="2000" dirty="0" smtClean="0"/>
              <a:t>Nedělá funkce víc věcí najednou?</a:t>
            </a:r>
            <a:endParaRPr lang="en-US" sz="2000" dirty="0" smtClean="0"/>
          </a:p>
          <a:p>
            <a:pPr lvl="2"/>
            <a:r>
              <a:rPr lang="en-US" sz="1600" strike="sngStrike" dirty="0" err="1" smtClean="0">
                <a:latin typeface="Consolas" panose="020B0609020204030204" pitchFamily="49" charset="0"/>
              </a:rPr>
              <a:t>get_max_and_min</a:t>
            </a:r>
            <a:r>
              <a:rPr lang="en-US" sz="1600" strike="sngStrike" dirty="0" smtClean="0">
                <a:latin typeface="Consolas" panose="020B0609020204030204" pitchFamily="49" charset="0"/>
              </a:rPr>
              <a:t>()</a:t>
            </a:r>
            <a:endParaRPr lang="cs-CZ" sz="1600" strike="sngStrike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5896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opravu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return </a:t>
            </a:r>
            <a:r>
              <a:rPr lang="cs-CZ" dirty="0">
                <a:latin typeface="Consolas" panose="020B0609020204030204" pitchFamily="49" charset="0"/>
              </a:rPr>
              <a:t>sum;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98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odsazení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cs-CZ" dirty="0">
                <a:latin typeface="Consolas" panose="020B0609020204030204" pitchFamily="49" charset="0"/>
              </a:rPr>
              <a:t>return </a:t>
            </a:r>
            <a:r>
              <a:rPr lang="cs-CZ" dirty="0" smtClean="0">
                <a:latin typeface="Consolas" panose="020B0609020204030204" pitchFamily="49" charset="0"/>
              </a:rPr>
              <a:t>x;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33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pojmenování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</a:t>
            </a:r>
            <a:r>
              <a:rPr lang="cs-CZ" dirty="0">
                <a:latin typeface="Consolas" panose="020B0609020204030204" pitchFamily="49" charset="0"/>
              </a:rPr>
              <a:t>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07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typy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jméno funkce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sum_array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2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Organizace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Poslední „oficiální“ </a:t>
            </a:r>
            <a:r>
              <a:rPr lang="cs-CZ" dirty="0" smtClean="0"/>
              <a:t>cvičení</a:t>
            </a:r>
            <a:r>
              <a:rPr lang="en-US" dirty="0" smtClean="0"/>
              <a:t> </a:t>
            </a:r>
            <a:r>
              <a:rPr lang="en-US" dirty="0" err="1" smtClean="0"/>
              <a:t>bude</a:t>
            </a:r>
            <a:r>
              <a:rPr lang="en-US" dirty="0" smtClean="0"/>
              <a:t> 31.5.</a:t>
            </a:r>
            <a:endParaRPr lang="cs-CZ" dirty="0" smtClean="0"/>
          </a:p>
          <a:p>
            <a:pPr lvl="1"/>
            <a:r>
              <a:rPr lang="cs-CZ" dirty="0" smtClean="0"/>
              <a:t>24.5</a:t>
            </a:r>
            <a:r>
              <a:rPr lang="cs-CZ" dirty="0" smtClean="0"/>
              <a:t>. konzultace</a:t>
            </a:r>
          </a:p>
          <a:p>
            <a:r>
              <a:rPr lang="cs-CZ" dirty="0" smtClean="0"/>
              <a:t>Feedback na úkoly mailem</a:t>
            </a:r>
          </a:p>
          <a:p>
            <a:r>
              <a:rPr lang="cs-CZ" dirty="0" smtClean="0"/>
              <a:t>Zápočet</a:t>
            </a:r>
          </a:p>
          <a:p>
            <a:pPr lvl="1"/>
            <a:r>
              <a:rPr lang="cs-CZ" dirty="0" smtClean="0"/>
              <a:t>Odevzdané </a:t>
            </a:r>
            <a:r>
              <a:rPr lang="en-US" dirty="0" smtClean="0"/>
              <a:t>&amp; </a:t>
            </a:r>
            <a:r>
              <a:rPr lang="cs-CZ" dirty="0" smtClean="0"/>
              <a:t>opravené malé domácí úkoly</a:t>
            </a:r>
          </a:p>
          <a:p>
            <a:pPr lvl="1"/>
            <a:r>
              <a:rPr lang="cs-CZ" dirty="0" smtClean="0"/>
              <a:t>Velký domácí úkol</a:t>
            </a:r>
          </a:p>
          <a:p>
            <a:pPr lvl="2"/>
            <a:r>
              <a:rPr lang="cs-CZ" dirty="0" smtClean="0">
                <a:hlinkClick r:id="rId2"/>
              </a:rPr>
              <a:t>https</a:t>
            </a:r>
            <a:r>
              <a:rPr lang="cs-CZ" dirty="0">
                <a:hlinkClick r:id="rId2"/>
              </a:rPr>
              <a:t>://www.ksi.mff.cuni.cz/teaching/nswi170-web/#@</a:t>
            </a:r>
            <a:r>
              <a:rPr lang="cs-CZ" dirty="0" smtClean="0">
                <a:hlinkClick r:id="rId2"/>
              </a:rPr>
              <a:t>tab_assignments</a:t>
            </a:r>
            <a:endParaRPr lang="cs-CZ" dirty="0" smtClean="0"/>
          </a:p>
          <a:p>
            <a:pPr lvl="2"/>
            <a:endParaRPr lang="cs-CZ" dirty="0" smtClean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2835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Tlačítka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pinMode(button1_pin, INPUT); </a:t>
            </a:r>
            <a:endParaRPr lang="cs-CZ" dirty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inicializace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value = </a:t>
            </a:r>
            <a:r>
              <a:rPr lang="en-US" dirty="0" err="1" smtClean="0">
                <a:latin typeface="Consolas" panose="020B0609020204030204" pitchFamily="49" charset="0"/>
              </a:rPr>
              <a:t>digitalRead</a:t>
            </a:r>
            <a:r>
              <a:rPr lang="en-US" dirty="0" smtClean="0">
                <a:latin typeface="Consolas" panose="020B0609020204030204" pitchFamily="49" charset="0"/>
              </a:rPr>
              <a:t>(button1_pin); 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if (!value) { ... } </a:t>
            </a:r>
            <a:r>
              <a:rPr lang="en-US" dirty="0" smtClean="0"/>
              <a:t> // </a:t>
            </a:r>
            <a:r>
              <a:rPr lang="cs-CZ" dirty="0" smtClean="0">
                <a:latin typeface="Consolas" panose="020B0609020204030204" pitchFamily="49" charset="0"/>
              </a:rPr>
              <a:t>tlačítko je zmačknuto</a:t>
            </a:r>
          </a:p>
          <a:p>
            <a:r>
              <a:rPr lang="cs-CZ" dirty="0" smtClean="0"/>
              <a:t>Odkazy: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https://www.arduino.cc/reference/en/language/functions/digital-io/digitalread/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5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7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Open-source HW SW projekt</a:t>
            </a:r>
          </a:p>
          <a:p>
            <a:r>
              <a:rPr lang="cs-CZ" dirty="0" smtClean="0"/>
              <a:t>Arduino board </a:t>
            </a:r>
            <a:r>
              <a:rPr lang="en-US" dirty="0" smtClean="0"/>
              <a:t>+ expansion board (shield)</a:t>
            </a:r>
          </a:p>
          <a:p>
            <a:r>
              <a:rPr lang="en-US" dirty="0" smtClean="0"/>
              <a:t>Arduino IDE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54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HW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6216" y="1430206"/>
            <a:ext cx="4557584" cy="5078023"/>
          </a:xfrm>
        </p:spPr>
        <p:txBody>
          <a:bodyPr>
            <a:normAutofit/>
          </a:bodyPr>
          <a:lstStyle/>
          <a:p>
            <a:r>
              <a:rPr lang="cs-CZ" dirty="0" smtClean="0"/>
              <a:t>(</a:t>
            </a:r>
            <a:r>
              <a:rPr lang="en-US" dirty="0" smtClean="0"/>
              <a:t>1) </a:t>
            </a:r>
            <a:r>
              <a:rPr lang="en-US" dirty="0" err="1" smtClean="0"/>
              <a:t>Konektor</a:t>
            </a:r>
            <a:r>
              <a:rPr lang="en-US" dirty="0" smtClean="0"/>
              <a:t> pro Bluetooth</a:t>
            </a:r>
          </a:p>
          <a:p>
            <a:r>
              <a:rPr lang="en-US" dirty="0" smtClean="0"/>
              <a:t>(2) LED </a:t>
            </a:r>
          </a:p>
          <a:p>
            <a:r>
              <a:rPr lang="en-US" dirty="0" smtClean="0"/>
              <a:t>(3) Reset</a:t>
            </a:r>
          </a:p>
          <a:p>
            <a:r>
              <a:rPr lang="en-US" dirty="0" smtClean="0"/>
              <a:t>(4) </a:t>
            </a:r>
            <a:r>
              <a:rPr lang="en-US" dirty="0" err="1" smtClean="0"/>
              <a:t>Signaliza</a:t>
            </a:r>
            <a:r>
              <a:rPr lang="cs-CZ" dirty="0" smtClean="0"/>
              <a:t>ční LED</a:t>
            </a:r>
          </a:p>
          <a:p>
            <a:r>
              <a:rPr lang="en-US" dirty="0" smtClean="0"/>
              <a:t>(5) </a:t>
            </a:r>
            <a:r>
              <a:rPr lang="cs-CZ" dirty="0" smtClean="0"/>
              <a:t>Piezo-bzučák</a:t>
            </a:r>
          </a:p>
          <a:p>
            <a:r>
              <a:rPr lang="en-US" dirty="0" smtClean="0"/>
              <a:t>(6), (9) </a:t>
            </a:r>
            <a:r>
              <a:rPr lang="cs-CZ" dirty="0" smtClean="0"/>
              <a:t>Propojka</a:t>
            </a:r>
          </a:p>
          <a:p>
            <a:r>
              <a:rPr lang="en-US" dirty="0" smtClean="0"/>
              <a:t>(7) </a:t>
            </a:r>
            <a:r>
              <a:rPr lang="cs-CZ" dirty="0" smtClean="0"/>
              <a:t>Konektor pro IR</a:t>
            </a:r>
            <a:endParaRPr lang="en-US" dirty="0" smtClean="0"/>
          </a:p>
          <a:p>
            <a:r>
              <a:rPr lang="en-US" dirty="0" smtClean="0"/>
              <a:t>(8) </a:t>
            </a:r>
            <a:r>
              <a:rPr lang="cs-CZ" dirty="0" smtClean="0"/>
              <a:t>Potenciometr</a:t>
            </a:r>
          </a:p>
          <a:p>
            <a:r>
              <a:rPr lang="en-US" dirty="0" smtClean="0"/>
              <a:t>(10) </a:t>
            </a:r>
            <a:r>
              <a:rPr lang="en-US" dirty="0" err="1" smtClean="0"/>
              <a:t>Konektor</a:t>
            </a:r>
            <a:r>
              <a:rPr lang="en-US" dirty="0" smtClean="0"/>
              <a:t> pro </a:t>
            </a:r>
            <a:r>
              <a:rPr lang="cs-CZ" dirty="0" smtClean="0"/>
              <a:t>čidla</a:t>
            </a:r>
          </a:p>
          <a:p>
            <a:r>
              <a:rPr lang="cs-CZ" dirty="0" smtClean="0"/>
              <a:t>(11) Vstupní tlačítka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4" y="1430206"/>
            <a:ext cx="4289855" cy="5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Kompilace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838199" y="1825624"/>
            <a:ext cx="4351339" cy="43513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/>
              <a:t>Host</a:t>
            </a:r>
            <a:endParaRPr lang="cs-CZ" sz="2800" dirty="0"/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002461" y="1825624"/>
            <a:ext cx="4351339" cy="4351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/>
              <a:t>Arduino</a:t>
            </a:r>
            <a:endParaRPr lang="cs-CZ" sz="2400" dirty="0"/>
          </a:p>
        </p:txBody>
      </p:sp>
      <p:sp>
        <p:nvSpPr>
          <p:cNvPr id="6" name="Rectangle 5"/>
          <p:cNvSpPr/>
          <p:nvPr/>
        </p:nvSpPr>
        <p:spPr>
          <a:xfrm>
            <a:off x="10021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 *.c</a:t>
            </a:r>
            <a:endParaRPr lang="cs-CZ" sz="2000" dirty="0"/>
          </a:p>
        </p:txBody>
      </p:sp>
      <p:sp>
        <p:nvSpPr>
          <p:cNvPr id="7" name="Rectangle 6"/>
          <p:cNvSpPr/>
          <p:nvPr/>
        </p:nvSpPr>
        <p:spPr>
          <a:xfrm>
            <a:off x="10021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binary code</a:t>
            </a:r>
            <a:endParaRPr lang="cs-CZ" sz="2000" dirty="0"/>
          </a:p>
        </p:txBody>
      </p:sp>
      <p:sp>
        <p:nvSpPr>
          <p:cNvPr id="8" name="Rectangle 7"/>
          <p:cNvSpPr/>
          <p:nvPr/>
        </p:nvSpPr>
        <p:spPr>
          <a:xfrm>
            <a:off x="71743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Bootloader</a:t>
            </a:r>
            <a:endParaRPr lang="cs-CZ" sz="2000" dirty="0"/>
          </a:p>
        </p:txBody>
      </p:sp>
      <p:sp>
        <p:nvSpPr>
          <p:cNvPr id="9" name="Rectangle 8"/>
          <p:cNvSpPr/>
          <p:nvPr/>
        </p:nvSpPr>
        <p:spPr>
          <a:xfrm>
            <a:off x="71743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Flash memory</a:t>
            </a:r>
            <a:endParaRPr lang="cs-CZ" sz="2000" dirty="0"/>
          </a:p>
        </p:txBody>
      </p:sp>
      <p:sp>
        <p:nvSpPr>
          <p:cNvPr id="10" name="Down Arrow 9"/>
          <p:cNvSpPr/>
          <p:nvPr/>
        </p:nvSpPr>
        <p:spPr>
          <a:xfrm>
            <a:off x="2771551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3256183" y="384383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compile</a:t>
            </a:r>
            <a:endParaRPr lang="cs-CZ" sz="2400" dirty="0"/>
          </a:p>
        </p:txBody>
      </p:sp>
      <p:sp>
        <p:nvSpPr>
          <p:cNvPr id="13" name="Down Arrow 12"/>
          <p:cNvSpPr/>
          <p:nvPr/>
        </p:nvSpPr>
        <p:spPr>
          <a:xfrm>
            <a:off x="8943752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9428384" y="3843836"/>
            <a:ext cx="835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write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2639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8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setup()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br>
              <a:rPr lang="en-US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setup code here, to run once: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loop()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main code here, to run repeatedly: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cs-CZ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latin typeface="Consolas" panose="020B0609020204030204" pitchFamily="49" charset="0"/>
              </a:rPr>
              <a:t>// called ~1000/s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cs-CZ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High Quality Scooby doo mask reveal Blank Mem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753" y="365125"/>
            <a:ext cx="4465852" cy="595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223" y="850216"/>
            <a:ext cx="1952368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setup()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</a:t>
            </a:r>
            <a:r>
              <a:rPr lang="en-US" sz="1600" dirty="0" err="1" smtClean="0">
                <a:latin typeface="Consolas" panose="020B0609020204030204" pitchFamily="49" charset="0"/>
              </a:rPr>
              <a:t>init</a:t>
            </a:r>
            <a:r>
              <a:rPr lang="en-US" sz="1600" dirty="0" smtClean="0">
                <a:latin typeface="Consolas" panose="020B0609020204030204" pitchFamily="49" charset="0"/>
              </a:rPr>
              <a:t>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loop()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main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223" y="4036421"/>
            <a:ext cx="1952368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setup();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while(true)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loop();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32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Dobré </a:t>
            </a:r>
            <a:r>
              <a:rPr lang="en-US" dirty="0" smtClean="0"/>
              <a:t>p</a:t>
            </a:r>
            <a:r>
              <a:rPr lang="cs-CZ" dirty="0" smtClean="0"/>
              <a:t>rogramátorské </a:t>
            </a:r>
            <a:r>
              <a:rPr lang="en-US" dirty="0" smtClean="0"/>
              <a:t>z</a:t>
            </a:r>
            <a:r>
              <a:rPr lang="cs-CZ" dirty="0" smtClean="0"/>
              <a:t>vyky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Zapnout warnings</a:t>
            </a:r>
            <a:r>
              <a:rPr lang="en-US" dirty="0" smtClean="0"/>
              <a:t> p</a:t>
            </a:r>
            <a:r>
              <a:rPr lang="cs-CZ" dirty="0" smtClean="0"/>
              <a:t>řekladače</a:t>
            </a:r>
            <a:endParaRPr lang="en-US" dirty="0" smtClean="0"/>
          </a:p>
          <a:p>
            <a:r>
              <a:rPr lang="cs-CZ" dirty="0" smtClean="0"/>
              <a:t>Nepoužívat copy&amp;paste</a:t>
            </a:r>
          </a:p>
          <a:p>
            <a:pPr lvl="1"/>
            <a:r>
              <a:rPr lang="cs-CZ" dirty="0" smtClean="0"/>
              <a:t>Funkce, pole, ...</a:t>
            </a:r>
          </a:p>
          <a:p>
            <a:r>
              <a:rPr lang="cs-CZ" dirty="0" smtClean="0"/>
              <a:t>Používat konstanty</a:t>
            </a:r>
          </a:p>
          <a:p>
            <a:pPr lvl="1"/>
            <a:r>
              <a:rPr lang="cs-CZ" dirty="0">
                <a:latin typeface="Consolas" panose="020B0609020204030204" pitchFamily="49" charset="0"/>
              </a:rPr>
              <a:t>#include </a:t>
            </a:r>
            <a:r>
              <a:rPr lang="en-US" dirty="0">
                <a:latin typeface="Consolas" panose="020B0609020204030204" pitchFamily="49" charset="0"/>
              </a:rPr>
              <a:t>“</a:t>
            </a:r>
            <a:r>
              <a:rPr lang="cs-CZ" dirty="0">
                <a:latin typeface="Consolas" panose="020B0609020204030204" pitchFamily="49" charset="0"/>
              </a:rPr>
              <a:t>funshield.h</a:t>
            </a:r>
            <a:r>
              <a:rPr lang="en-US" dirty="0" smtClean="0">
                <a:latin typeface="Consolas" panose="020B0609020204030204" pitchFamily="49" charset="0"/>
              </a:rPr>
              <a:t>”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11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Inicializovat LEDky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pinMode(pin, OUTPUT</a:t>
            </a:r>
            <a:r>
              <a:rPr lang="en-US" dirty="0" smtClean="0">
                <a:latin typeface="Consolas" panose="020B0609020204030204" pitchFamily="49" charset="0"/>
              </a:rPr>
              <a:t>/INPUT)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vybranou LEDkou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digitalWrite</a:t>
            </a:r>
            <a:r>
              <a:rPr lang="en-US" dirty="0" smtClean="0">
                <a:latin typeface="Consolas" panose="020B0609020204030204" pitchFamily="49" charset="0"/>
              </a:rPr>
              <a:t>(pin, HIGH/LOW)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delay(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/>
              <a:t>Blikat všemi </a:t>
            </a:r>
            <a:r>
              <a:rPr lang="cs-CZ" dirty="0" smtClean="0"/>
              <a:t>ledkami najednou</a:t>
            </a:r>
          </a:p>
          <a:p>
            <a:pPr lvl="1"/>
            <a:r>
              <a:rPr lang="cs-CZ" dirty="0" smtClean="0"/>
              <a:t>ne C&amp;P (co kdyby LEDek bylo 1M)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bez delay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millis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</a:t>
            </a:r>
            <a:r>
              <a:rPr lang="cs-CZ" dirty="0" smtClean="0"/>
              <a:t>ad délky</a:t>
            </a:r>
            <a:r>
              <a:rPr lang="en-US" dirty="0" smtClean="0"/>
              <a:t>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Had </a:t>
            </a:r>
            <a:r>
              <a:rPr lang="en-US" dirty="0" err="1" smtClean="0"/>
              <a:t>libovoln</a:t>
            </a:r>
            <a:r>
              <a:rPr lang="cs-CZ" dirty="0" smtClean="0"/>
              <a:t>é délky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64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Odkazy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hlinkClick r:id="rId2"/>
              </a:rPr>
              <a:t>https://www.ksi.mff.cuni.cz/teaching/nswi170-web/#@tab_links</a:t>
            </a:r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00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Pokus: delay()</a:t>
            </a:r>
            <a:r>
              <a:rPr lang="en-US" dirty="0" smtClean="0"/>
              <a:t> + </a:t>
            </a:r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Přidejte delay do hlavní smyčky hned za volání vaší funkce</a:t>
            </a:r>
            <a:r>
              <a:rPr lang="en-US" dirty="0" smtClean="0"/>
              <a:t>, nap</a:t>
            </a:r>
            <a:r>
              <a:rPr lang="cs-CZ" dirty="0" smtClean="0"/>
              <a:t>ř: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void loop()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seg_write_number</a:t>
            </a:r>
            <a:r>
              <a:rPr lang="en-US" dirty="0" smtClean="0">
                <a:latin typeface="Consolas" panose="020B0609020204030204" pitchFamily="49" charset="0"/>
              </a:rPr>
              <a:t>(1234);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delay(</a:t>
            </a:r>
            <a:r>
              <a:rPr lang="cs-CZ" dirty="0" smtClean="0">
                <a:latin typeface="Consolas" panose="020B0609020204030204" pitchFamily="49" charset="0"/>
              </a:rPr>
              <a:t>200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r>
              <a:rPr lang="cs-CZ" dirty="0" smtClean="0"/>
              <a:t>Zobrazuje displej číslo</a:t>
            </a:r>
            <a:r>
              <a:rPr lang="en-US" dirty="0" smtClean="0"/>
              <a:t> </a:t>
            </a:r>
            <a:r>
              <a:rPr lang="en-US" dirty="0" err="1" smtClean="0"/>
              <a:t>spr</a:t>
            </a:r>
            <a:r>
              <a:rPr lang="cs-CZ" dirty="0" smtClean="0"/>
              <a:t>ávně? </a:t>
            </a:r>
          </a:p>
          <a:p>
            <a:r>
              <a:rPr lang="cs-CZ" dirty="0" smtClean="0"/>
              <a:t>Základní (naivní) implementace na videu na dalším slide</a:t>
            </a:r>
          </a:p>
        </p:txBody>
      </p:sp>
    </p:spTree>
    <p:extLst>
      <p:ext uri="{BB962C8B-B14F-4D97-AF65-F5344CB8AC3E}">
        <p14:creationId xmlns:p14="http://schemas.microsoft.com/office/powerpoint/2010/main" val="34672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17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Komunikace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/>
          </a:bodyPr>
          <a:lstStyle/>
          <a:p>
            <a:r>
              <a:rPr lang="en-US" dirty="0" smtClean="0"/>
              <a:t>Bu</a:t>
            </a:r>
            <a:r>
              <a:rPr lang="cs-CZ" dirty="0" smtClean="0"/>
              <a:t>ďte proaktivní</a:t>
            </a:r>
            <a:endParaRPr lang="en-US" dirty="0" smtClean="0"/>
          </a:p>
          <a:p>
            <a:r>
              <a:rPr lang="cs-CZ" dirty="0" smtClean="0"/>
              <a:t>Web</a:t>
            </a:r>
          </a:p>
          <a:p>
            <a:pPr lvl="1"/>
            <a:r>
              <a:rPr lang="cs-CZ" dirty="0">
                <a:hlinkClick r:id="rId2"/>
              </a:rPr>
              <a:t>https://</a:t>
            </a:r>
            <a:r>
              <a:rPr lang="cs-CZ" dirty="0" smtClean="0">
                <a:hlinkClick r:id="rId2"/>
              </a:rPr>
              <a:t>fan1x.github.io/computer_systems.html</a:t>
            </a:r>
            <a:endParaRPr lang="cs-CZ" dirty="0" smtClean="0"/>
          </a:p>
          <a:p>
            <a:pPr lvl="1"/>
            <a:r>
              <a:rPr lang="cs-CZ" dirty="0">
                <a:hlinkClick r:id="rId3"/>
              </a:rPr>
              <a:t>https://www.ksi.mff.cuni.cz/teaching/nswi170-web</a:t>
            </a:r>
            <a:r>
              <a:rPr lang="cs-CZ" dirty="0" smtClean="0">
                <a:hlinkClick r:id="rId3"/>
              </a:rPr>
              <a:t>/</a:t>
            </a:r>
            <a:endParaRPr lang="cs-CZ" dirty="0"/>
          </a:p>
          <a:p>
            <a:r>
              <a:rPr lang="cs-CZ" dirty="0" smtClean="0"/>
              <a:t>Mattermost</a:t>
            </a:r>
          </a:p>
          <a:p>
            <a:r>
              <a:rPr lang="cs-CZ" dirty="0" smtClean="0"/>
              <a:t>Mail</a:t>
            </a:r>
          </a:p>
          <a:p>
            <a:r>
              <a:rPr lang="cs-CZ" dirty="0" smtClean="0"/>
              <a:t>Zoom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  <a:endParaRPr lang="cs-CZ" dirty="0" smtClean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2794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Průběh cvičení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Účel předmětu NSWI170 – Počítačové systémy</a:t>
            </a:r>
          </a:p>
          <a:p>
            <a:pPr lvl="1"/>
            <a:r>
              <a:rPr lang="cs-CZ" dirty="0"/>
              <a:t>Vysvětlit, co informatik potřebuje vědět o hardware a systémovém software</a:t>
            </a:r>
          </a:p>
          <a:p>
            <a:pPr lvl="1"/>
            <a:r>
              <a:rPr lang="cs-CZ" dirty="0"/>
              <a:t>Seznámit se s jazykem, který je pravým opakem Pythonu</a:t>
            </a:r>
          </a:p>
          <a:p>
            <a:pPr lvl="1"/>
            <a:r>
              <a:rPr lang="cs-CZ" dirty="0"/>
              <a:t>Vyzkoušet si programování v těsném kontaktu s hardware</a:t>
            </a:r>
          </a:p>
          <a:p>
            <a:r>
              <a:rPr lang="cs-CZ" dirty="0"/>
              <a:t>Obsah přednášky (</a:t>
            </a:r>
            <a:r>
              <a:rPr lang="en-US" dirty="0"/>
              <a:t>Jakub </a:t>
            </a:r>
            <a:r>
              <a:rPr lang="en-US" dirty="0" err="1"/>
              <a:t>Yaghob</a:t>
            </a:r>
            <a:r>
              <a:rPr lang="cs-CZ" dirty="0"/>
              <a:t> nebo Lubomír Bulej</a:t>
            </a:r>
            <a:r>
              <a:rPr lang="en-US" dirty="0"/>
              <a:t>)</a:t>
            </a:r>
            <a:endParaRPr lang="cs-CZ" dirty="0"/>
          </a:p>
          <a:p>
            <a:pPr lvl="1"/>
            <a:r>
              <a:rPr lang="cs-CZ" dirty="0"/>
              <a:t>1..2 – základy jazyka C</a:t>
            </a:r>
          </a:p>
          <a:p>
            <a:pPr lvl="1"/>
            <a:r>
              <a:rPr lang="cs-CZ" dirty="0"/>
              <a:t>3..14 – operační systémy, překladače, ...</a:t>
            </a:r>
          </a:p>
          <a:p>
            <a:r>
              <a:rPr lang="cs-CZ" dirty="0"/>
              <a:t>Obsah cvičení</a:t>
            </a:r>
          </a:p>
          <a:p>
            <a:pPr lvl="1"/>
            <a:r>
              <a:rPr lang="cs-CZ" dirty="0"/>
              <a:t>Předmět je sice 2/2, ale cvičení je pouze jednou za 14 dní</a:t>
            </a:r>
          </a:p>
          <a:p>
            <a:pPr lvl="2"/>
            <a:r>
              <a:rPr lang="cs-CZ" dirty="0"/>
              <a:t>Druhou dvouhodinu strávíte u domácích úkolů (a vaši učitelé při jejich kontrole)</a:t>
            </a:r>
          </a:p>
          <a:p>
            <a:pPr lvl="1"/>
            <a:r>
              <a:rPr lang="cs-CZ" dirty="0"/>
              <a:t>1 – první kroky v </a:t>
            </a:r>
            <a:r>
              <a:rPr lang="cs-CZ" dirty="0" smtClean="0"/>
              <a:t>C</a:t>
            </a:r>
            <a:r>
              <a:rPr lang="en-US" dirty="0" smtClean="0"/>
              <a:t>++</a:t>
            </a:r>
            <a:endParaRPr lang="cs-CZ" dirty="0"/>
          </a:p>
          <a:p>
            <a:pPr lvl="1"/>
            <a:r>
              <a:rPr lang="cs-CZ" dirty="0"/>
              <a:t>2..6 – programování pro Arduino</a:t>
            </a:r>
          </a:p>
          <a:p>
            <a:r>
              <a:rPr lang="cs-CZ" dirty="0"/>
              <a:t>Od třetího týdne přednáška se cvičením nesouvisí</a:t>
            </a:r>
          </a:p>
          <a:p>
            <a:pPr lvl="1"/>
            <a:r>
              <a:rPr lang="cs-CZ" dirty="0"/>
              <a:t>Ani zápočet se zkouškou</a:t>
            </a:r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01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199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Zápočet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r>
              <a:rPr lang="en-US" dirty="0" smtClean="0"/>
              <a:t>P</a:t>
            </a:r>
            <a:r>
              <a:rPr lang="cs-CZ" dirty="0" smtClean="0"/>
              <a:t>řed druhým cvičením (</a:t>
            </a:r>
            <a:r>
              <a:rPr lang="en-US" dirty="0" smtClean="0"/>
              <a:t>22</a:t>
            </a:r>
            <a:r>
              <a:rPr lang="cs-CZ" dirty="0" smtClean="0"/>
              <a:t>.3.) si zajistěte prostředí k práci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Arduino (v knihovně nebo koupit on-line)</a:t>
            </a:r>
          </a:p>
          <a:p>
            <a:pPr lvl="1"/>
            <a:r>
              <a:rPr lang="cs-CZ" dirty="0" smtClean="0"/>
              <a:t>Nainstalujte si na vašem počítači </a:t>
            </a:r>
            <a:r>
              <a:rPr lang="cs-CZ" dirty="0" smtClean="0">
                <a:solidFill>
                  <a:srgbClr val="FF0000"/>
                </a:solidFill>
              </a:rPr>
              <a:t>Arduino IDE </a:t>
            </a:r>
            <a:r>
              <a:rPr lang="cs-CZ" dirty="0" smtClean="0"/>
              <a:t>(pro řešení domácích úkolů)</a:t>
            </a:r>
          </a:p>
          <a:p>
            <a:r>
              <a:rPr lang="cs-CZ" dirty="0" smtClean="0"/>
              <a:t>Na cvičení budou zadávány úlohy</a:t>
            </a:r>
          </a:p>
          <a:p>
            <a:pPr lvl="1"/>
            <a:r>
              <a:rPr lang="cs-CZ" dirty="0" smtClean="0"/>
              <a:t>Odevzdání do ReCodexu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1 týden na řešení</a:t>
            </a:r>
          </a:p>
          <a:p>
            <a:pPr lvl="1"/>
            <a:r>
              <a:rPr lang="cs-CZ" dirty="0" smtClean="0"/>
              <a:t>Arduinovské úlohy na sebe navazují, řešení tedy budete sami potřebovat</a:t>
            </a:r>
          </a:p>
          <a:p>
            <a:r>
              <a:rPr lang="cs-CZ" dirty="0" smtClean="0"/>
              <a:t>Na šestém cvičení bude zadána hlavní domácí úloha</a:t>
            </a:r>
            <a:endParaRPr lang="cs-CZ" dirty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18188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92500" lnSpcReduction="10000"/>
          </a:bodyPr>
          <a:lstStyle/>
          <a:p>
            <a:r>
              <a:rPr lang="cs-CZ" dirty="0" smtClean="0"/>
              <a:t>V čem tedy budete programovat?</a:t>
            </a:r>
          </a:p>
          <a:p>
            <a:pPr lvl="1"/>
            <a:r>
              <a:rPr lang="cs-CZ" dirty="0" smtClean="0"/>
              <a:t>Technicky to bude C++</a:t>
            </a:r>
          </a:p>
          <a:p>
            <a:pPr lvl="2"/>
            <a:r>
              <a:rPr lang="cs-CZ" dirty="0" smtClean="0"/>
              <a:t>C++ je (téměř) nadmnožina C</a:t>
            </a:r>
          </a:p>
          <a:p>
            <a:pPr lvl="3"/>
            <a:r>
              <a:rPr lang="cs-CZ" dirty="0" smtClean="0"/>
              <a:t>U některých C-konstrukcí má C++ o něco přísnější pravidla, tím včas odhalíte některé chyby</a:t>
            </a:r>
          </a:p>
          <a:p>
            <a:pPr lvl="2"/>
            <a:r>
              <a:rPr lang="cs-CZ" dirty="0" smtClean="0"/>
              <a:t>Půjčíme si z C++ několik drobností usnadňujících život</a:t>
            </a:r>
          </a:p>
          <a:p>
            <a:pPr lvl="3"/>
            <a:r>
              <a:rPr lang="cs-CZ" dirty="0" smtClean="0"/>
              <a:t>Parametry předávané odkazem, prázdné závorky v deklaraci funkce bez parametrů, ...</a:t>
            </a:r>
          </a:p>
          <a:p>
            <a:pPr lvl="2"/>
            <a:r>
              <a:rPr lang="en-US" dirty="0" err="1" smtClean="0"/>
              <a:t>Slo</a:t>
            </a:r>
            <a:r>
              <a:rPr lang="cs-CZ" dirty="0" smtClean="0"/>
              <a:t>žitější vlastnosti C++ nejsou v nízkoúrovňovém prostředí příliš užitečné </a:t>
            </a:r>
          </a:p>
          <a:p>
            <a:pPr lvl="3"/>
            <a:r>
              <a:rPr lang="cs-CZ" dirty="0" smtClean="0"/>
              <a:t>Často ani nejsou dostupné kvůli omezené kapacitě hardware</a:t>
            </a:r>
          </a:p>
          <a:p>
            <a:r>
              <a:rPr lang="cs-CZ" dirty="0" smtClean="0"/>
              <a:t>Kde?</a:t>
            </a:r>
          </a:p>
          <a:p>
            <a:pPr lvl="1"/>
            <a:r>
              <a:rPr lang="cs-CZ" dirty="0" smtClean="0"/>
              <a:t>1. cvičení: </a:t>
            </a:r>
            <a:r>
              <a:rPr lang="cs-CZ" dirty="0" smtClean="0">
                <a:hlinkClick r:id="rId2"/>
              </a:rPr>
              <a:t>coliru.stacked-crooked.com</a:t>
            </a:r>
            <a:endParaRPr lang="cs-CZ" dirty="0" smtClean="0"/>
          </a:p>
          <a:p>
            <a:pPr lvl="2"/>
            <a:r>
              <a:rPr lang="cs-CZ" dirty="0" smtClean="0"/>
              <a:t>Webový editor schopný zkompilovat a spustit jednoduchý program v C++</a:t>
            </a:r>
          </a:p>
          <a:p>
            <a:pPr lvl="2"/>
            <a:r>
              <a:rPr lang="cs-CZ" dirty="0" smtClean="0"/>
              <a:t>Kdo to umí, může používat jakýkoliv jiný editor a překladač C++</a:t>
            </a:r>
          </a:p>
          <a:p>
            <a:pPr lvl="1"/>
            <a:r>
              <a:rPr lang="cs-CZ" dirty="0" smtClean="0"/>
              <a:t>Zbytek cvičení: Arduino IDE - </a:t>
            </a:r>
            <a:r>
              <a:rPr lang="en-US" dirty="0" smtClean="0">
                <a:hlinkClick r:id="rId3"/>
              </a:rPr>
              <a:t>www.arduino.cc/en/main/software</a:t>
            </a:r>
            <a:endParaRPr lang="cs-CZ" dirty="0" smtClean="0"/>
          </a:p>
          <a:p>
            <a:pPr lvl="2"/>
            <a:r>
              <a:rPr lang="cs-CZ" dirty="0" smtClean="0"/>
              <a:t>Aplikace pro Windows/Linux/MacOS</a:t>
            </a:r>
          </a:p>
          <a:p>
            <a:pPr lvl="2"/>
            <a:r>
              <a:rPr lang="cs-CZ" dirty="0" smtClean="0"/>
              <a:t>Editor, překladač, dálkový (USB) ovladač Arduina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2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Čas na hraní </a:t>
            </a:r>
            <a:r>
              <a:rPr lang="cs-CZ" smtClean="0">
                <a:sym typeface="Wingdings" panose="05000000000000000000" pitchFamily="2" charset="2"/>
              </a:rPr>
              <a:t>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327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smtClean="0"/>
              <a:t>Hello World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#include &lt;</a:t>
            </a:r>
            <a:r>
              <a:rPr lang="cs-CZ" dirty="0" smtClean="0">
                <a:latin typeface="Consolas" panose="020B0609020204030204" pitchFamily="49" charset="0"/>
              </a:rPr>
              <a:t>c</a:t>
            </a:r>
            <a:r>
              <a:rPr lang="en-US" dirty="0" err="1" smtClean="0">
                <a:latin typeface="Consolas" panose="020B0609020204030204" pitchFamily="49" charset="0"/>
              </a:rPr>
              <a:t>stdio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main()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printf</a:t>
            </a:r>
            <a:r>
              <a:rPr lang="en-US" dirty="0" smtClean="0">
                <a:latin typeface="Consolas" panose="020B0609020204030204" pitchFamily="49" charset="0"/>
              </a:rPr>
              <a:t>("Hello World :)\n");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1</a:t>
            </a:r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&lt;cstdio&gt;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fn1(int array[], int length)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res += array[i];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res;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fn1(array, 9);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err="1" smtClean="0"/>
              <a:t>Tajemn</a:t>
            </a:r>
            <a:r>
              <a:rPr lang="cs-CZ" dirty="0"/>
              <a:t>á</a:t>
            </a:r>
            <a:r>
              <a:rPr lang="cs-CZ" dirty="0" smtClean="0"/>
              <a:t> funkce 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fn2(int array[], int length, int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i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while(i &lt; length &amp;&amp; array[i] !=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++i;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i;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  static constexpr int SIZE = 10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fn2(array, SIZE, 4);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07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(1/2)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fn3(int array[], int length)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j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k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if (array[i] % 2 == 0)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++j;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 else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++k;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if (j &gt; k)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j;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if (k &gt; j)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-k;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0;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static constexpr int SIZE = </a:t>
            </a:r>
            <a:r>
              <a:rPr lang="en-US" dirty="0" smtClean="0">
                <a:latin typeface="Consolas" panose="020B0609020204030204" pitchFamily="49" charset="0"/>
              </a:rPr>
              <a:t>9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</a:t>
            </a:r>
            <a:r>
              <a:rPr lang="en-US" dirty="0" smtClean="0">
                <a:latin typeface="Consolas" panose="020B0609020204030204" pitchFamily="49" charset="0"/>
              </a:rPr>
              <a:t>3</a:t>
            </a:r>
            <a:r>
              <a:rPr lang="cs-CZ" dirty="0" smtClean="0">
                <a:latin typeface="Consolas" panose="020B0609020204030204" pitchFamily="49" charset="0"/>
              </a:rPr>
              <a:t>(array, SIZE);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Řešení: delay() + 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0700" cy="4351338"/>
          </a:xfrm>
        </p:spPr>
        <p:txBody>
          <a:bodyPr/>
          <a:lstStyle/>
          <a:p>
            <a:r>
              <a:rPr lang="cs-CZ" dirty="0" smtClean="0"/>
              <a:t>Časový multiplex</a:t>
            </a:r>
          </a:p>
          <a:p>
            <a:pPr lvl="1"/>
            <a:r>
              <a:rPr lang="cs-CZ" dirty="0" smtClean="0"/>
              <a:t>Pokud bude Arduino dostatečně rychle blikat, oko si bude myslet, že svítí</a:t>
            </a:r>
          </a:p>
          <a:p>
            <a:pPr lvl="1"/>
            <a:r>
              <a:rPr lang="cs-CZ" dirty="0" smtClean="0"/>
              <a:t>Můžu rychle za sebou zobrazovat znaky </a:t>
            </a:r>
          </a:p>
          <a:p>
            <a:pPr lvl="2"/>
            <a:r>
              <a:rPr lang="cs-CZ" dirty="0" smtClean="0"/>
              <a:t>1 cyklus</a:t>
            </a:r>
            <a:r>
              <a:rPr lang="en-US" dirty="0" smtClean="0"/>
              <a:t> = </a:t>
            </a:r>
            <a:r>
              <a:rPr lang="cs-CZ" dirty="0" smtClean="0"/>
              <a:t>zobrazení 1 znaku</a:t>
            </a:r>
          </a:p>
          <a:p>
            <a:r>
              <a:rPr lang="en-US" dirty="0" err="1" smtClean="0"/>
              <a:t>Zobrazen</a:t>
            </a:r>
            <a:r>
              <a:rPr lang="cs-CZ" dirty="0" smtClean="0"/>
              <a:t>í na displeji rozdělím na 2 funkce: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Nastaví hodnotu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V cyklu zobrazuje postupně znaky čísla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</p:txBody>
      </p:sp>
      <p:pic>
        <p:nvPicPr>
          <p:cNvPr id="4" name="IMG_58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3134" y="1825625"/>
            <a:ext cx="3420666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(2/2)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count_and_compare_odd_even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array[],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length)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length; ++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if (array[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 % 2 == 0)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if (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if (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-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Hello World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trojúhelník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vánoční stromeček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Vypsat průměr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graf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klouzavý průměr hodnot v poli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Pro fixní N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Obecně pro N po sobě jdoucích hodnot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Histogram</a:t>
            </a:r>
            <a:endParaRPr lang="cs-CZ" dirty="0" smtClean="0"/>
          </a:p>
          <a:p>
            <a:pPr marL="971550" lvl="1" indent="-514350">
              <a:buFont typeface="+mj-lt"/>
              <a:buAutoNum type="alphaLcParenR"/>
            </a:pPr>
            <a:endParaRPr lang="cs-CZ" dirty="0"/>
          </a:p>
        </p:txBody>
      </p:sp>
      <p:sp>
        <p:nvSpPr>
          <p:cNvPr id="4" name="TextBox 4"/>
          <p:cNvSpPr txBox="1"/>
          <p:nvPr/>
        </p:nvSpPr>
        <p:spPr>
          <a:xfrm>
            <a:off x="8894398" y="1818083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1591" y="1217919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 descr="https://upload.wikimedia.org/wikipedia/commons/f/fe/Moving_average-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06" y="3227015"/>
            <a:ext cx="4224767" cy="26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Moderní použití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</a:t>
            </a:r>
            <a:r>
              <a:rPr lang="cs-CZ" dirty="0" smtClean="0"/>
              <a:t>lavní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  <a:r>
              <a:rPr lang="cs-CZ" dirty="0" smtClean="0"/>
              <a:t> by měla být co nejkratší, jelikož obsluhuje všechny funkce</a:t>
            </a:r>
          </a:p>
          <a:p>
            <a:r>
              <a:rPr lang="cs-CZ" dirty="0" smtClean="0"/>
              <a:t>Složitější úlohy se podrozdělí na menší podúlohy</a:t>
            </a:r>
          </a:p>
          <a:p>
            <a:pPr lvl="1"/>
            <a:r>
              <a:rPr lang="cs-CZ" dirty="0" smtClean="0"/>
              <a:t>Když jsou dostatečně malé, vykonávají se v rámci jednoho volání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</a:p>
          <a:p>
            <a:r>
              <a:rPr lang="cs-CZ" dirty="0" smtClean="0"/>
              <a:t>Podobný princip/pattern (hlavní funkce která deleguje práci do menších funkcí) i u jiných (moderních) frameworků</a:t>
            </a:r>
          </a:p>
          <a:p>
            <a:pPr lvl="1"/>
            <a:r>
              <a:rPr lang="cs-CZ" dirty="0" smtClean="0"/>
              <a:t>Důraz na používání asynchronního volání</a:t>
            </a:r>
          </a:p>
          <a:p>
            <a:pPr lvl="1"/>
            <a:r>
              <a:rPr lang="cs-CZ" dirty="0" smtClean="0"/>
              <a:t>Např.: Node.js – JS runtime nad V8 enginem (engine, který používá Chrome)</a:t>
            </a:r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001" y="5772150"/>
            <a:ext cx="1400175" cy="809625"/>
          </a:xfrm>
          <a:prstGeom prst="rect">
            <a:avLst/>
          </a:prstGeom>
        </p:spPr>
      </p:pic>
      <p:pic>
        <p:nvPicPr>
          <p:cNvPr id="1028" name="Picture 4" descr="Soubor:Google Chrome icon (201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954" y="5507429"/>
            <a:ext cx="1339068" cy="13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4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45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Výčtový typ – </a:t>
            </a:r>
            <a:r>
              <a:rPr lang="cs-CZ" dirty="0" smtClean="0">
                <a:latin typeface="Consolas" panose="020B0609020204030204" pitchFamily="49" charset="0"/>
              </a:rPr>
              <a:t>enum class</a:t>
            </a:r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 zaznamenání stavů </a:t>
            </a:r>
            <a:r>
              <a:rPr lang="en-US" dirty="0" smtClean="0"/>
              <a:t>(</a:t>
            </a:r>
            <a:r>
              <a:rPr lang="cs-CZ" dirty="0" smtClean="0"/>
              <a:t>více než 2 stavy)</a:t>
            </a:r>
            <a:endParaRPr lang="en-US" dirty="0" smtClean="0"/>
          </a:p>
          <a:p>
            <a:r>
              <a:rPr lang="cs-CZ" dirty="0" smtClean="0"/>
              <a:t>Nepoužívat </a:t>
            </a:r>
            <a:r>
              <a:rPr lang="cs-CZ" dirty="0" smtClean="0">
                <a:latin typeface="Consolas" panose="020B0609020204030204" pitchFamily="49" charset="0"/>
              </a:rPr>
              <a:t>enum</a:t>
            </a:r>
          </a:p>
          <a:p>
            <a:endParaRPr lang="en-US" dirty="0" smtClean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78980"/>
            <a:ext cx="5882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enum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class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button_state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UP, </a:t>
            </a:r>
            <a:r>
              <a:rPr lang="en-US" i="1" dirty="0" smtClean="0">
                <a:latin typeface="Consolas" panose="020B0609020204030204" pitchFamily="49" charset="0"/>
              </a:rPr>
              <a:t/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DOWN</a:t>
            </a:r>
            <a:r>
              <a:rPr lang="en-US" i="1" dirty="0" smtClean="0">
                <a:latin typeface="Consolas" panose="020B0609020204030204" pitchFamily="49" charset="0"/>
              </a:rPr>
              <a:t>,</a:t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DEBOUNCING,</a:t>
            </a:r>
          </a:p>
          <a:p>
            <a:r>
              <a:rPr lang="en-US" i="1" dirty="0">
                <a:latin typeface="Consolas" panose="020B0609020204030204" pitchFamily="49" charset="0"/>
              </a:rPr>
              <a:t>    LONG_DOWN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1110" y="2718924"/>
            <a:ext cx="5882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 button1_state =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::UP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</a:t>
            </a:r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</a:rPr>
              <a:t>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 else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::DOWN)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switch(button1_state)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case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// do something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latin typeface="Consolas" panose="020B0609020204030204" pitchFamily="49" charset="0"/>
              </a:rPr>
              <a:t>case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::DOWN</a:t>
            </a:r>
            <a:r>
              <a:rPr lang="en-US" sz="1200" b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smtClean="0">
                <a:latin typeface="Consolas" panose="020B0609020204030204" pitchFamily="49" charset="0"/>
              </a:rPr>
              <a:t>       case </a:t>
            </a:r>
            <a:r>
              <a:rPr lang="en-US" sz="1200" b="1" dirty="0" err="1" smtClean="0">
                <a:latin typeface="Consolas" panose="020B0609020204030204" pitchFamily="49" charset="0"/>
              </a:rPr>
              <a:t>button_state</a:t>
            </a:r>
            <a:r>
              <a:rPr lang="en-US" sz="1200" b="1" dirty="0" smtClean="0">
                <a:latin typeface="Consolas" panose="020B0609020204030204" pitchFamily="49" charset="0"/>
              </a:rPr>
              <a:t>::LONG_DOWN:  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// </a:t>
            </a:r>
            <a:r>
              <a:rPr lang="en-US" sz="1200" b="1" dirty="0" smtClean="0">
                <a:latin typeface="Consolas" panose="020B0609020204030204" pitchFamily="49" charset="0"/>
              </a:rPr>
              <a:t>do something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smtClean="0">
                <a:latin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        // do something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dirty="0" smtClean="0"/>
              <a:t>Jak </a:t>
            </a:r>
            <a:r>
              <a:rPr lang="cs-CZ" sz="4000" dirty="0"/>
              <a:t>ladit Arduino </a:t>
            </a:r>
            <a:r>
              <a:rPr lang="cs-CZ" sz="4000" dirty="0" smtClean="0"/>
              <a:t>(=</a:t>
            </a:r>
            <a:r>
              <a:rPr lang="cs-CZ" sz="4000" dirty="0"/>
              <a:t>debugging)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</a:p>
          <a:p>
            <a:pPr lvl="1"/>
            <a:r>
              <a:rPr lang="cs-CZ" dirty="0" smtClean="0"/>
              <a:t>Tools → Serial Monitor → (nastavte rychlost) 9600 baund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Serial.begin(9600); 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nastavte stejnou rychlost jako v IDE</a:t>
            </a:r>
          </a:p>
          <a:p>
            <a:r>
              <a:rPr lang="cs-CZ" dirty="0" smtClean="0"/>
              <a:t>Používání 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https://www.arduino.cc/reference/en/language/functions/communication/serial/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print(), println()</a:t>
            </a:r>
          </a:p>
          <a:p>
            <a:pPr lvl="2"/>
            <a:r>
              <a:rPr lang="cs-CZ" dirty="0" smtClean="0">
                <a:latin typeface="Consolas" panose="020B0609020204030204" pitchFamily="49" charset="0"/>
              </a:rPr>
              <a:t>Serial.print(„Hello world“); Serial.println</a:t>
            </a:r>
            <a:r>
              <a:rPr lang="en-US" dirty="0" smtClean="0">
                <a:latin typeface="Consolas" panose="020B0609020204030204" pitchFamily="49" charset="0"/>
              </a:rPr>
              <a:t>(1234); ...</a:t>
            </a:r>
          </a:p>
          <a:p>
            <a:r>
              <a:rPr lang="en-US" dirty="0" smtClean="0"/>
              <a:t>V</a:t>
            </a:r>
            <a:r>
              <a:rPr lang="cs-CZ" dirty="0" smtClean="0"/>
              <a:t>kládání ladících výpisů, kudy program běžel</a:t>
            </a:r>
          </a:p>
        </p:txBody>
      </p:sp>
    </p:spTree>
    <p:extLst>
      <p:ext uri="{BB962C8B-B14F-4D97-AF65-F5344CB8AC3E}">
        <p14:creationId xmlns:p14="http://schemas.microsoft.com/office/powerpoint/2010/main" val="3084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2531</TotalTime>
  <Words>2934</Words>
  <Application>Microsoft Office PowerPoint</Application>
  <PresentationFormat>Widescreen</PresentationFormat>
  <Paragraphs>415</Paragraphs>
  <Slides>51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NSWI170 – Počítačové systémy</vt:lpstr>
      <vt:lpstr>5. cvičení</vt:lpstr>
      <vt:lpstr>Organizace</vt:lpstr>
      <vt:lpstr>Pokus: delay() + segmentový displej</vt:lpstr>
      <vt:lpstr>Řešení: delay() + segmentový displej</vt:lpstr>
      <vt:lpstr>Moderní použití</vt:lpstr>
      <vt:lpstr>4. cvičení</vt:lpstr>
      <vt:lpstr>Výčtový typ – enum class</vt:lpstr>
      <vt:lpstr>Jak ladit Arduino (=debugging)</vt:lpstr>
      <vt:lpstr>Segmentový displej</vt:lpstr>
      <vt:lpstr>Vytvoření glyphu</vt:lpstr>
      <vt:lpstr>Výběr znaku</vt:lpstr>
      <vt:lpstr>Kódování bytu</vt:lpstr>
      <vt:lpstr>Programování displeje</vt:lpstr>
      <vt:lpstr>Programování displeje</vt:lpstr>
      <vt:lpstr>Užitečné funkce pro práci s bity</vt:lpstr>
      <vt:lpstr>Programování</vt:lpstr>
      <vt:lpstr>3. cvičení</vt:lpstr>
      <vt:lpstr>Příklad DU1 &amp; DU2</vt:lpstr>
      <vt:lpstr>Základní typy v C++</vt:lpstr>
      <vt:lpstr>Pole v C++</vt:lpstr>
      <vt:lpstr>Struktury v C++</vt:lpstr>
      <vt:lpstr>Struktury v C++</vt:lpstr>
      <vt:lpstr>Funkce - výstupní parametry</vt:lpstr>
      <vt:lpstr>Příklad na opravu</vt:lpstr>
      <vt:lpstr>Příklad na opravu: odsazení</vt:lpstr>
      <vt:lpstr>Příklad na opravu: pojmenování proměnných</vt:lpstr>
      <vt:lpstr>Příklad na opravu: typy proměnných</vt:lpstr>
      <vt:lpstr>Příklad na opravu: jméno funkce</vt:lpstr>
      <vt:lpstr>Tlačítka</vt:lpstr>
      <vt:lpstr>2. cvičení</vt:lpstr>
      <vt:lpstr>Arduino</vt:lpstr>
      <vt:lpstr>Arduino HW</vt:lpstr>
      <vt:lpstr>Kompilace</vt:lpstr>
      <vt:lpstr>Arduino IDE</vt:lpstr>
      <vt:lpstr>PowerPoint Presentation</vt:lpstr>
      <vt:lpstr>Dobré programátorské zvyky</vt:lpstr>
      <vt:lpstr>Úkoly</vt:lpstr>
      <vt:lpstr>Odkazy</vt:lpstr>
      <vt:lpstr>1. cvičení</vt:lpstr>
      <vt:lpstr>Komunikace</vt:lpstr>
      <vt:lpstr>Průběh cvičení</vt:lpstr>
      <vt:lpstr>Zápočet</vt:lpstr>
      <vt:lpstr>IDE</vt:lpstr>
      <vt:lpstr>Čas na hraní </vt:lpstr>
      <vt:lpstr>Hello World </vt:lpstr>
      <vt:lpstr>Tajemná funkce 1 </vt:lpstr>
      <vt:lpstr>Tajemná funkce 2</vt:lpstr>
      <vt:lpstr>Tajemná funkce 3 (1/2)</vt:lpstr>
      <vt:lpstr>Tajemná funkce 3 (2/2)</vt:lpstr>
      <vt:lpstr>Úkoly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NSWI170 – Počítačové systémy</dc:title>
  <dc:creator>Tomas Faltin</dc:creator>
  <cp:lastModifiedBy>Tomas Faltin</cp:lastModifiedBy>
  <cp:revision>220</cp:revision>
  <dcterms:created xsi:type="dcterms:W3CDTF">2020-02-24T09:50:47Z</dcterms:created>
  <dcterms:modified xsi:type="dcterms:W3CDTF">2021-05-17T09:56:28Z</dcterms:modified>
</cp:coreProperties>
</file>